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8" r:id="rId10"/>
    <p:sldId id="264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957B322-4F43-4D78-907F-7C97AA0B34E8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B322-4F43-4D78-907F-7C97AA0B34E8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957B322-4F43-4D78-907F-7C97AA0B34E8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957B322-4F43-4D78-907F-7C97AA0B34E8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957B322-4F43-4D78-907F-7C97AA0B34E8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1AE9685-938C-413E-B514-1BB5388AFC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Renacimiento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</a:t>
            </a:r>
            <a:r>
              <a:rPr lang="en-US" sz="3600" dirty="0" err="1" smtClean="0"/>
              <a:t>iglos</a:t>
            </a:r>
            <a:r>
              <a:rPr lang="en-US" sz="3600" dirty="0" smtClean="0"/>
              <a:t> XV-XVI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42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Antropocentrismo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dirty="0"/>
              <a:t>hombre es el centro del </a:t>
            </a:r>
            <a:r>
              <a:rPr lang="es-ES" dirty="0" smtClean="0"/>
              <a:t>universo. </a:t>
            </a:r>
            <a:r>
              <a:rPr lang="es-ES" dirty="0"/>
              <a:t>En esta época existe también un fuerte sentimiento religioso. Dará lugar a las persecuciones y expulsiones de los ciudadanos de </a:t>
            </a:r>
            <a:r>
              <a:rPr lang="es-ES" dirty="0" smtClean="0"/>
              <a:t>religión </a:t>
            </a:r>
            <a:r>
              <a:rPr lang="es-ES" dirty="0"/>
              <a:t>no Cristiana (judíos en 1492 y musulmanes en 1609).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18" y="44958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4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Reforma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En </a:t>
            </a:r>
            <a:r>
              <a:rPr lang="es-ES" dirty="0"/>
              <a:t>1519 un monje alemán Martín Lutero, propuso la  Reforma de la Iglesia Católica, lo que se llamó la Reforma Protestante, y que provocó conflictos religiosos y </a:t>
            </a:r>
            <a:r>
              <a:rPr lang="es-ES" dirty="0" smtClean="0"/>
              <a:t>políticos </a:t>
            </a:r>
            <a:r>
              <a:rPr lang="es-ES" dirty="0"/>
              <a:t>en Europa entre los reinos católicos y los seguidores de esas reformas, los protestantes.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3429000" cy="225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97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Contrareforma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España se convirtió en gran impulsora de la Contrarreforma y se constituyó el Tribunal de la Inquisición, para velar por el cristianismo, por la </a:t>
            </a:r>
            <a:r>
              <a:rPr lang="es-ES" dirty="0" smtClean="0"/>
              <a:t>pureza </a:t>
            </a:r>
            <a:r>
              <a:rPr lang="es-ES" dirty="0"/>
              <a:t>de sangre Española y Cristiana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3238500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15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Sociedad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Se </a:t>
            </a:r>
            <a:r>
              <a:rPr lang="es-ES" dirty="0"/>
              <a:t>hacen más fuertes las divisiones que ya existían en la Edad Media entre los nobles  (ricos y poderos) y el estado llano(campesinos). Sin embargo, se produce  una transformación de la estructura social debido al auge de la burguesía (actividad social y la banca</a:t>
            </a:r>
            <a:r>
              <a:rPr lang="es-ES" dirty="0" smtClean="0"/>
              <a:t>).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3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457200"/>
            <a:ext cx="6877050" cy="58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5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Renacimiento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>Características de la literatura</a:t>
            </a:r>
            <a:br>
              <a:rPr lang="es-E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 literatura cambia radicalmente a causa de la invención de la imprenta Gutenberg (Alemania, 1455), que facilita </a:t>
            </a:r>
            <a:r>
              <a:rPr lang="es-ES" dirty="0" smtClean="0"/>
              <a:t>la difusión </a:t>
            </a:r>
            <a:r>
              <a:rPr lang="es-ES" dirty="0"/>
              <a:t>de las obras y extiende la lectura. La literatura  deja de ser mayoritariamente oral para convertirse en escrita y leída en privado por los privilegiados con educación o en público para aquellos que no sabían leer.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3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505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461655"/>
            <a:ext cx="31527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3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Conceptos</a:t>
            </a:r>
            <a:r>
              <a:rPr lang="en-US" dirty="0" smtClean="0"/>
              <a:t> </a:t>
            </a:r>
            <a:r>
              <a:rPr lang="en-US" dirty="0" err="1" smtClean="0"/>
              <a:t>renacentistas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El </a:t>
            </a:r>
            <a:r>
              <a:rPr lang="en-US" dirty="0" err="1" smtClean="0"/>
              <a:t>Humanismo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El término se refiere al </a:t>
            </a:r>
            <a:r>
              <a:rPr lang="es-ES" dirty="0" smtClean="0"/>
              <a:t>estudio </a:t>
            </a:r>
            <a:r>
              <a:rPr lang="es-ES" dirty="0"/>
              <a:t>de textos clásicos (griegos y latinos) que tratan los aspectos más positivos del ser humano.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E</a:t>
            </a:r>
            <a:r>
              <a:rPr lang="es-ES" dirty="0" smtClean="0"/>
              <a:t>l </a:t>
            </a:r>
            <a:r>
              <a:rPr lang="es-ES" dirty="0"/>
              <a:t>Humanismo renacentista busca soluciones terrenales promoviendo la separación entre lo humano y lo divino, sin cuestionar por ello la religión.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5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</a:t>
            </a:r>
            <a:r>
              <a:rPr lang="en-US" dirty="0" err="1" smtClean="0"/>
              <a:t>Humanismo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De hecho el ideal humanista y renacentista de individuo era un hombre culto, buen guerrero y también religioso</a:t>
            </a:r>
            <a:r>
              <a:rPr lang="es-ES" dirty="0" smtClean="0"/>
              <a:t>.</a:t>
            </a:r>
          </a:p>
          <a:p>
            <a:pPr marL="0" indent="0">
              <a:buNone/>
            </a:pPr>
            <a:r>
              <a:rPr lang="es-ES" dirty="0" smtClean="0"/>
              <a:t>Este </a:t>
            </a:r>
            <a:r>
              <a:rPr lang="es-ES" dirty="0"/>
              <a:t>cambio de perspectiva resultó problemático para la Contrarreforma, que lo veía como una herejía. Esto llevó en España a problemas entre los autores y la Inquisición, e incluso llevó a muchos de ellos a la cárcel.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Modelo</a:t>
            </a:r>
            <a:r>
              <a:rPr lang="en-US" dirty="0" smtClean="0"/>
              <a:t> de hombre </a:t>
            </a:r>
            <a:r>
              <a:rPr lang="en-US" dirty="0" err="1" smtClean="0"/>
              <a:t>renacentista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Poeta Garcilaso de la Vega, modelo de hombre renacentista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Culto</a:t>
            </a:r>
          </a:p>
          <a:p>
            <a:r>
              <a:rPr lang="es-ES" dirty="0"/>
              <a:t>Guerrero</a:t>
            </a:r>
          </a:p>
          <a:p>
            <a:r>
              <a:rPr lang="es-ES" dirty="0"/>
              <a:t>Religioso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2640013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4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/>
              <a:t/>
            </a:r>
            <a:br>
              <a:rPr lang="es-ES" sz="3100" dirty="0"/>
            </a:br>
            <a:r>
              <a:rPr lang="es-ES" sz="3100" dirty="0" smtClean="0"/>
              <a:t/>
            </a:r>
            <a:br>
              <a:rPr lang="es-ES" sz="3100" dirty="0" smtClean="0"/>
            </a:br>
            <a:r>
              <a:rPr lang="es-ES" sz="3100" dirty="0" smtClean="0"/>
              <a:t>Nace </a:t>
            </a:r>
            <a:r>
              <a:rPr lang="es-ES" sz="3100" dirty="0"/>
              <a:t>en Italia como una vuelta a la civilización clásica y contra la oscuridad de la Edad Media.</a:t>
            </a:r>
            <a:br>
              <a:rPr lang="es-ES" sz="3100" dirty="0"/>
            </a:br>
            <a:r>
              <a:rPr lang="es-ES" dirty="0"/>
              <a:t/>
            </a:r>
            <a:br>
              <a:rPr lang="es-E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6214531" cy="820208"/>
          </a:xfrm>
        </p:spPr>
        <p:txBody>
          <a:bodyPr>
            <a:normAutofit fontScale="77500" lnSpcReduction="20000"/>
          </a:bodyPr>
          <a:lstStyle/>
          <a:p>
            <a:endParaRPr lang="es-ES" dirty="0" smtClean="0"/>
          </a:p>
          <a:p>
            <a:r>
              <a:rPr lang="es-ES" sz="2400" dirty="0" smtClean="0"/>
              <a:t>En </a:t>
            </a:r>
            <a:r>
              <a:rPr lang="es-ES" sz="2400" dirty="0"/>
              <a:t>la Edad Media  (siglos V-XV) las artes, las ciencias y las humanidades habían perdido importancia.</a:t>
            </a:r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2863649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67000"/>
            <a:ext cx="2849496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5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 de </a:t>
            </a:r>
            <a:r>
              <a:rPr lang="en-US" dirty="0" err="1"/>
              <a:t>belleza</a:t>
            </a:r>
            <a:r>
              <a:rPr lang="en-US" dirty="0"/>
              <a:t> </a:t>
            </a:r>
            <a:r>
              <a:rPr lang="en-US" dirty="0" err="1"/>
              <a:t>femenina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Belleza idealizada</a:t>
            </a:r>
          </a:p>
          <a:p>
            <a:r>
              <a:rPr lang="es-ES" dirty="0"/>
              <a:t>Su físico es un reflejo de la divinidad</a:t>
            </a:r>
          </a:p>
          <a:p>
            <a:r>
              <a:rPr lang="es-ES" dirty="0"/>
              <a:t>Honestidad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33800"/>
            <a:ext cx="3352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08" y="3752166"/>
            <a:ext cx="3248891" cy="226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3105835"/>
            <a:ext cx="342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El </a:t>
            </a:r>
            <a:r>
              <a:rPr lang="en-US" i="1" dirty="0" err="1" smtClean="0"/>
              <a:t>Nacimiento</a:t>
            </a:r>
            <a:r>
              <a:rPr lang="en-US" i="1" dirty="0" smtClean="0"/>
              <a:t> de Venus</a:t>
            </a:r>
            <a:r>
              <a:rPr lang="en-US" dirty="0" smtClean="0"/>
              <a:t>, </a:t>
            </a:r>
            <a:r>
              <a:rPr lang="en-US" dirty="0" err="1" smtClean="0"/>
              <a:t>Sandro</a:t>
            </a:r>
            <a:r>
              <a:rPr lang="en-US" dirty="0" smtClean="0"/>
              <a:t> Botticelli (1483)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7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Generos</a:t>
            </a:r>
            <a:r>
              <a:rPr lang="en-US" dirty="0" smtClean="0"/>
              <a:t> </a:t>
            </a:r>
            <a:r>
              <a:rPr lang="en-US" dirty="0" err="1" smtClean="0"/>
              <a:t>literarios</a:t>
            </a:r>
            <a:r>
              <a:rPr lang="en-US" dirty="0" smtClean="0"/>
              <a:t> </a:t>
            </a:r>
            <a:r>
              <a:rPr lang="en-US" dirty="0" err="1" smtClean="0"/>
              <a:t>renacentistas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Narrativa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63040" y="1905000"/>
            <a:ext cx="6196405" cy="3818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Durante el Renacimiento español se desarrollaron una gran cantidad de géneros literarios en este curso vamos a estudiar algunos de ellos:</a:t>
            </a:r>
          </a:p>
          <a:p>
            <a:pPr marL="0" indent="0">
              <a:buNone/>
            </a:pPr>
            <a:r>
              <a:rPr lang="es-ES" b="1" dirty="0" smtClean="0"/>
              <a:t>Novelas </a:t>
            </a:r>
            <a:r>
              <a:rPr lang="es-ES" b="1" dirty="0"/>
              <a:t>picarescas</a:t>
            </a:r>
          </a:p>
          <a:p>
            <a:r>
              <a:rPr lang="es-ES" dirty="0"/>
              <a:t>Historia de un personaje joven y pobre que lucha por sobrevivir y ascender en la escala social. La gran novela picaresca española es </a:t>
            </a:r>
            <a:r>
              <a:rPr lang="es-ES" i="1" dirty="0"/>
              <a:t>El Lazarillo de Tormes.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9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4520851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0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Narrativa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Novelas de caballerías</a:t>
            </a:r>
          </a:p>
          <a:p>
            <a:r>
              <a:rPr lang="es-ES" dirty="0"/>
              <a:t>Cuentan las aventuras fantásticas de grandes caballeros, muy populares entre el público. El personaje más conocido es </a:t>
            </a:r>
            <a:r>
              <a:rPr lang="es-ES" dirty="0" err="1"/>
              <a:t>Amadís</a:t>
            </a:r>
            <a:r>
              <a:rPr lang="es-ES" dirty="0"/>
              <a:t> de </a:t>
            </a:r>
            <a:r>
              <a:rPr lang="es-ES" dirty="0" err="1"/>
              <a:t>Gaula</a:t>
            </a:r>
            <a:r>
              <a:rPr lang="es-E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" y="1143000"/>
            <a:ext cx="3276600" cy="466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2999"/>
            <a:ext cx="3352800" cy="466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96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Contexto</a:t>
            </a:r>
            <a:r>
              <a:rPr lang="en-US" dirty="0"/>
              <a:t> Socio-</a:t>
            </a:r>
            <a:r>
              <a:rPr lang="en-US" dirty="0" err="1"/>
              <a:t>Histórico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En </a:t>
            </a:r>
            <a:r>
              <a:rPr lang="es-ES" dirty="0"/>
              <a:t>España el Renacimiento llega en 1492</a:t>
            </a:r>
            <a:r>
              <a:rPr lang="es-ES" dirty="0" smtClean="0"/>
              <a:t>: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Final de la Reconquista</a:t>
            </a:r>
          </a:p>
          <a:p>
            <a:r>
              <a:rPr lang="es-ES" dirty="0"/>
              <a:t>Primer viaje de Colón a América</a:t>
            </a:r>
          </a:p>
          <a:p>
            <a:r>
              <a:rPr lang="es-ES" dirty="0"/>
              <a:t>Publicación de la primera Gramática que significa la unificación de la lengua</a:t>
            </a:r>
          </a:p>
        </p:txBody>
      </p:sp>
    </p:spTree>
    <p:extLst>
      <p:ext uri="{BB962C8B-B14F-4D97-AF65-F5344CB8AC3E}">
        <p14:creationId xmlns:p14="http://schemas.microsoft.com/office/powerpoint/2010/main" val="135464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Finales del </a:t>
            </a:r>
            <a:r>
              <a:rPr lang="en-US" dirty="0" err="1" smtClean="0"/>
              <a:t>Siglo</a:t>
            </a:r>
            <a:r>
              <a:rPr lang="en-US" dirty="0" smtClean="0"/>
              <a:t> XV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3200" dirty="0"/>
              <a:t>En el panorama político, la península Ibérica es un territorio unificado bajo el reinado de los Reyes Católicos que se empezará a expandir tanto por América (con la conquista) como por Europa (por alianzas matrimoniales).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419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09788"/>
            <a:ext cx="6400800" cy="47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7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762000"/>
            <a:ext cx="809275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Siglo</a:t>
            </a:r>
            <a:r>
              <a:rPr lang="en-US" dirty="0" smtClean="0"/>
              <a:t> XVI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 smtClean="0"/>
              <a:t>Con </a:t>
            </a:r>
            <a:r>
              <a:rPr lang="es-ES" sz="2800" dirty="0"/>
              <a:t>la subida al trono de Carlos I se inauguró una nueva dinastía: Los Austrias. </a:t>
            </a:r>
            <a:endParaRPr lang="es-ES" sz="2800" dirty="0" smtClean="0"/>
          </a:p>
          <a:p>
            <a:pPr marL="0" indent="0">
              <a:buNone/>
            </a:pPr>
            <a:r>
              <a:rPr lang="es-ES" sz="2800" dirty="0"/>
              <a:t>S</a:t>
            </a:r>
            <a:r>
              <a:rPr lang="es-ES" sz="2800" dirty="0" smtClean="0"/>
              <a:t>e </a:t>
            </a:r>
            <a:r>
              <a:rPr lang="es-ES" sz="2800" dirty="0"/>
              <a:t>unieron a la corona española territorios de Austria, Francia, los Países bajos y el norte de Italia. El imperio español pasó a convertirse en primera potencia mundial.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31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3100" dirty="0"/>
              <a:t>El siglo XVI bajo el reinado de Carlos I y Felipe II es la época cumbre del Imperio Español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19871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2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Características</a:t>
            </a:r>
            <a:r>
              <a:rPr lang="en-US" dirty="0"/>
              <a:t> del </a:t>
            </a:r>
            <a:r>
              <a:rPr lang="en-US" dirty="0" err="1"/>
              <a:t>Renacimiento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1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88</TotalTime>
  <Words>646</Words>
  <Application>Microsoft Office PowerPoint</Application>
  <PresentationFormat>On-screen Show (4:3)</PresentationFormat>
  <Paragraphs>53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Pushpin</vt:lpstr>
      <vt:lpstr>Renacimiento </vt:lpstr>
      <vt:lpstr>   Nace en Italia como una vuelta a la civilización clásica y contra la oscuridad de la Edad Media.  </vt:lpstr>
      <vt:lpstr>Contexto Socio-Histórico</vt:lpstr>
      <vt:lpstr>Finales del Siglo XV</vt:lpstr>
      <vt:lpstr>PowerPoint Presentation</vt:lpstr>
      <vt:lpstr>PowerPoint Presentation</vt:lpstr>
      <vt:lpstr>Siglo XVI</vt:lpstr>
      <vt:lpstr>El siglo XVI bajo el reinado de Carlos I y Felipe II es la época cumbre del Imperio Español.</vt:lpstr>
      <vt:lpstr>Características del Renacimiento</vt:lpstr>
      <vt:lpstr> Antropocentrismo </vt:lpstr>
      <vt:lpstr> Reforma </vt:lpstr>
      <vt:lpstr>Contrareforma</vt:lpstr>
      <vt:lpstr>Sociedad</vt:lpstr>
      <vt:lpstr>PowerPoint Presentation</vt:lpstr>
      <vt:lpstr> Renacimiento Características de la literatura </vt:lpstr>
      <vt:lpstr>PowerPoint Presentation</vt:lpstr>
      <vt:lpstr>Conceptos renacentistas: El Humanismo</vt:lpstr>
      <vt:lpstr>El Humanismo</vt:lpstr>
      <vt:lpstr>Modelo de hombre renacentista</vt:lpstr>
      <vt:lpstr>Ideal de belleza femenina</vt:lpstr>
      <vt:lpstr>Generos literarios renacentistas</vt:lpstr>
      <vt:lpstr>Narrativa</vt:lpstr>
      <vt:lpstr>PowerPoint Presentation</vt:lpstr>
      <vt:lpstr>Narrativa</vt:lpstr>
      <vt:lpstr>PowerPoint Presentation</vt:lpstr>
    </vt:vector>
  </TitlesOfParts>
  <Company>Scarsdale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Renacimiento</dc:title>
  <dc:creator>Scarsdale High School</dc:creator>
  <cp:lastModifiedBy>Scarsdale High School</cp:lastModifiedBy>
  <cp:revision>8</cp:revision>
  <dcterms:created xsi:type="dcterms:W3CDTF">2015-08-05T13:11:09Z</dcterms:created>
  <dcterms:modified xsi:type="dcterms:W3CDTF">2016-09-02T16:14:51Z</dcterms:modified>
</cp:coreProperties>
</file>