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0"/>
  </p:notesMasterIdLst>
  <p:handoutMasterIdLst>
    <p:handoutMasterId r:id="rId11"/>
  </p:handoutMasterIdLst>
  <p:sldIdLst>
    <p:sldId id="256" r:id="rId2"/>
    <p:sldId id="292" r:id="rId3"/>
    <p:sldId id="293" r:id="rId4"/>
    <p:sldId id="294" r:id="rId5"/>
    <p:sldId id="258" r:id="rId6"/>
    <p:sldId id="288" r:id="rId7"/>
    <p:sldId id="266" r:id="rId8"/>
    <p:sldId id="291" r:id="rId9"/>
  </p:sldIdLst>
  <p:sldSz cx="9144000" cy="6858000" type="screen4x3"/>
  <p:notesSz cx="6854825" cy="9750425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18A8"/>
    <a:srgbClr val="9A0000"/>
    <a:srgbClr val="800000"/>
    <a:srgbClr val="7E00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94" autoAdjust="0"/>
    <p:restoredTop sz="94628" autoAdjust="0"/>
  </p:normalViewPr>
  <p:slideViewPr>
    <p:cSldViewPr>
      <p:cViewPr>
        <p:scale>
          <a:sx n="77" d="100"/>
          <a:sy n="77" d="100"/>
        </p:scale>
        <p:origin x="-39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5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5" d="100"/>
          <a:sy n="35" d="100"/>
        </p:scale>
        <p:origin x="-1548" y="-90"/>
      </p:cViewPr>
      <p:guideLst>
        <p:guide orient="horz" pos="3071"/>
        <p:guide pos="215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61475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261475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98FC7A5-E7A1-4D25-ACE4-47BAC631091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925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31838"/>
            <a:ext cx="4875213" cy="36560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30738"/>
            <a:ext cx="5483225" cy="438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61475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9261475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95DA651-C403-4A7C-8956-862E1A10BDB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38966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4E06ACCF-52EA-455E-9392-01E6FBF79EEC}" type="slidenum">
              <a:rPr lang="es-ES" smtClean="0"/>
              <a:pPr/>
              <a:t>1</a:t>
            </a:fld>
            <a:endParaRPr lang="es-ES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81B44196-5BFF-4178-8ED4-41F1F49DF41E}" type="slidenum">
              <a:rPr lang="es-ES" smtClean="0"/>
              <a:pPr/>
              <a:t>5</a:t>
            </a:fld>
            <a:endParaRPr lang="es-ES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9B854DEB-E449-4A9D-A2D3-11A980A015CA}" type="slidenum">
              <a:rPr lang="es-ES" smtClean="0"/>
              <a:pPr/>
              <a:t>6</a:t>
            </a:fld>
            <a:endParaRPr lang="es-ES" smtClean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 userDrawn="1"/>
        </p:nvSpPr>
        <p:spPr bwMode="auto">
          <a:xfrm>
            <a:off x="0" y="0"/>
            <a:ext cx="1752600" cy="487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ES" sz="2400">
              <a:latin typeface="Times New Roman" pitchFamily="18" charset="0"/>
            </a:endParaRPr>
          </a:p>
        </p:txBody>
      </p:sp>
      <p:sp>
        <p:nvSpPr>
          <p:cNvPr id="3" name="Line 7"/>
          <p:cNvSpPr>
            <a:spLocks noChangeShapeType="1"/>
          </p:cNvSpPr>
          <p:nvPr userDrawn="1"/>
        </p:nvSpPr>
        <p:spPr bwMode="auto">
          <a:xfrm>
            <a:off x="0" y="4876800"/>
            <a:ext cx="990600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>
              <a:latin typeface="Arial" charset="0"/>
            </a:endParaRPr>
          </a:p>
        </p:txBody>
      </p:sp>
      <p:grpSp>
        <p:nvGrpSpPr>
          <p:cNvPr id="4" name="Group 8"/>
          <p:cNvGrpSpPr>
            <a:grpSpLocks/>
          </p:cNvGrpSpPr>
          <p:nvPr userDrawn="1"/>
        </p:nvGrpSpPr>
        <p:grpSpPr bwMode="auto">
          <a:xfrm>
            <a:off x="635000" y="533400"/>
            <a:ext cx="8077200" cy="304800"/>
            <a:chOff x="400" y="336"/>
            <a:chExt cx="5088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3952" y="336"/>
              <a:ext cx="1536" cy="192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6" name="Line 10"/>
            <p:cNvSpPr>
              <a:spLocks noChangeShapeType="1"/>
            </p:cNvSpPr>
            <p:nvPr/>
          </p:nvSpPr>
          <p:spPr bwMode="auto">
            <a:xfrm>
              <a:off x="400" y="432"/>
              <a:ext cx="5088" cy="0"/>
            </a:xfrm>
            <a:prstGeom prst="line">
              <a:avLst/>
            </a:prstGeom>
            <a:noFill/>
            <a:ln w="444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78185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C0781-0138-46E6-9CCB-96F6362FC84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1785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83F33-CA9C-4B27-A9F7-E6185BE02B4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4466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C212E4-1BF5-4B98-BAD1-1597D9F19D3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5323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50398-C034-4A0D-A41E-FB945C49B11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4039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DA218-4EC0-49D1-864B-0A0A93D34CF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9460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8EC4E-ABDE-4875-8048-10B9173A94A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7477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64283-D2FA-48DF-8077-23B014977F5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5890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87315-0DB8-4392-B873-C36B9363F58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8959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47609-DB18-476F-99F7-E94366CFE3B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8934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FB920-D7D6-4FDF-9C9C-35852096576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3506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229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ES" sz="2400">
                <a:latin typeface="Times New Roman" pitchFamily="18" charset="0"/>
              </a:endParaRPr>
            </a:p>
          </p:txBody>
        </p:sp>
        <p:grpSp>
          <p:nvGrpSpPr>
            <p:cNvPr id="1035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2293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s-ES" sz="2400">
                  <a:latin typeface="Times New Roman" pitchFamily="18" charset="0"/>
                </a:endParaRPr>
              </a:p>
            </p:txBody>
          </p:sp>
          <p:sp>
            <p:nvSpPr>
              <p:cNvPr id="12294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97CF48C6-C4C0-4584-9C1D-E081A318598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>
              <a:latin typeface="Arial" charset="0"/>
            </a:endParaRPr>
          </a:p>
        </p:txBody>
      </p:sp>
      <p:pic>
        <p:nvPicPr>
          <p:cNvPr id="1033" name="Picture 13" descr="pers_elcid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188" y="298450"/>
            <a:ext cx="1152525" cy="110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  <p:sldLayoutId id="214748365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6" descr="el-cid-campead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813" y="1143000"/>
            <a:ext cx="3429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Text Box 34"/>
          <p:cNvSpPr txBox="1">
            <a:spLocks noChangeArrowheads="1"/>
          </p:cNvSpPr>
          <p:nvPr/>
        </p:nvSpPr>
        <p:spPr bwMode="auto">
          <a:xfrm>
            <a:off x="1403350" y="4941888"/>
            <a:ext cx="6480175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" sz="4800" b="1">
                <a:solidFill>
                  <a:srgbClr val="C00000"/>
                </a:solidFill>
                <a:latin typeface="Old English Text MT" pitchFamily="66" charset="0"/>
              </a:rPr>
              <a:t>El cantar del Mío Cid</a:t>
            </a:r>
          </a:p>
        </p:txBody>
      </p:sp>
      <p:sp>
        <p:nvSpPr>
          <p:cNvPr id="15363" name="Rectangle 35"/>
          <p:cNvSpPr>
            <a:spLocks noChangeArrowheads="1"/>
          </p:cNvSpPr>
          <p:nvPr/>
        </p:nvSpPr>
        <p:spPr bwMode="auto">
          <a:xfrm>
            <a:off x="395288" y="246063"/>
            <a:ext cx="561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s-ES_tradnl" sz="2000" b="1" dirty="0"/>
              <a:t>SIGLO </a:t>
            </a:r>
            <a:r>
              <a:rPr lang="es-ES_tradnl" sz="2000" b="1" dirty="0" smtClean="0"/>
              <a:t>XII</a:t>
            </a:r>
            <a:r>
              <a:rPr lang="es-ES_tradnl" sz="2000" dirty="0" smtClean="0"/>
              <a:t> </a:t>
            </a:r>
            <a:endParaRPr lang="es-ES_tradnl" sz="2000" dirty="0"/>
          </a:p>
        </p:txBody>
      </p:sp>
      <p:sp>
        <p:nvSpPr>
          <p:cNvPr id="15365" name="5 Rectángulo"/>
          <p:cNvSpPr>
            <a:spLocks noChangeArrowheads="1"/>
          </p:cNvSpPr>
          <p:nvPr/>
        </p:nvSpPr>
        <p:spPr bwMode="auto">
          <a:xfrm>
            <a:off x="5357813" y="2928938"/>
            <a:ext cx="3357562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ES" sz="1600" i="1"/>
              <a:t>El ciego sol, la sed y la fatiga.</a:t>
            </a:r>
            <a:endParaRPr lang="es-ES" sz="1600"/>
          </a:p>
          <a:p>
            <a:r>
              <a:rPr lang="es-ES" sz="1600" i="1"/>
              <a:t>Por la terrible estepa castellana,</a:t>
            </a:r>
            <a:endParaRPr lang="es-ES" sz="1600"/>
          </a:p>
          <a:p>
            <a:r>
              <a:rPr lang="es-ES" sz="1600" i="1"/>
              <a:t>al destierro con doce de los suyos</a:t>
            </a:r>
            <a:endParaRPr lang="es-ES" sz="1600"/>
          </a:p>
          <a:p>
            <a:r>
              <a:rPr lang="es-ES" sz="1600" i="1"/>
              <a:t>-polvo, sudor y hierro-, el Cid cabalga.</a:t>
            </a:r>
          </a:p>
          <a:p>
            <a:endParaRPr lang="es-ES" sz="1600" i="1"/>
          </a:p>
          <a:p>
            <a:pPr algn="r"/>
            <a:r>
              <a:rPr lang="es-ES" sz="1600" i="1"/>
              <a:t>Antonio Machado</a:t>
            </a:r>
            <a:endParaRPr lang="es-E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El</a:t>
            </a:r>
            <a:r>
              <a:rPr lang="en-US" dirty="0" smtClean="0"/>
              <a:t>           </a:t>
            </a:r>
            <a:r>
              <a:rPr lang="en-US" dirty="0" err="1" smtClean="0"/>
              <a:t>despacio</a:t>
            </a:r>
            <a:r>
              <a:rPr lang="en-US" dirty="0" smtClean="0"/>
              <a:t>                        </a:t>
            </a:r>
            <a:r>
              <a:rPr lang="en-US" dirty="0" err="1" smtClean="0"/>
              <a:t>esposa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 </a:t>
            </a:r>
            <a:r>
              <a:rPr lang="en-US" dirty="0" err="1" smtClean="0"/>
              <a:t>su</a:t>
            </a:r>
            <a:r>
              <a:rPr lang="en-US" dirty="0" smtClean="0"/>
              <a:t>                          </a:t>
            </a:r>
            <a:r>
              <a:rPr lang="en-US" dirty="0" err="1" smtClean="0"/>
              <a:t>caminaba</a:t>
            </a:r>
            <a:endParaRPr lang="en-US" dirty="0" smtClean="0"/>
          </a:p>
          <a:p>
            <a:pPr marL="0" indent="0">
              <a:buNone/>
            </a:pPr>
            <a:r>
              <a:rPr lang="en-US" dirty="0" err="1"/>
              <a:t>l</a:t>
            </a:r>
            <a:r>
              <a:rPr lang="en-US" dirty="0" err="1" smtClean="0"/>
              <a:t>loraba</a:t>
            </a:r>
            <a:r>
              <a:rPr lang="en-US" dirty="0" smtClean="0"/>
              <a:t>                  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Cid                            </a:t>
            </a:r>
            <a:r>
              <a:rPr lang="en-US" dirty="0" err="1" smtClean="0"/>
              <a:t>los</a:t>
            </a:r>
            <a:r>
              <a:rPr lang="en-US" dirty="0" smtClean="0"/>
              <a:t>               </a:t>
            </a:r>
            <a:r>
              <a:rPr lang="en-US" dirty="0" err="1" smtClean="0"/>
              <a:t>atrás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           Jimena                </a:t>
            </a:r>
            <a:r>
              <a:rPr lang="en-US" dirty="0" err="1" smtClean="0"/>
              <a:t>miró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y                                </a:t>
            </a:r>
            <a:r>
              <a:rPr lang="en-US" dirty="0" err="1" smtClean="0">
                <a:solidFill>
                  <a:srgbClr val="0070C0"/>
                </a:solidFill>
              </a:rPr>
              <a:t>ojos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898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Prueba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Lunes 19 de </a:t>
            </a:r>
            <a:r>
              <a:rPr lang="en-US" dirty="0" err="1" smtClean="0"/>
              <a:t>Septiembre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Hoja</a:t>
            </a:r>
            <a:r>
              <a:rPr lang="en-US" dirty="0" smtClean="0"/>
              <a:t>: </a:t>
            </a:r>
            <a:r>
              <a:rPr lang="en-US" dirty="0" err="1" smtClean="0"/>
              <a:t>Encuentro</a:t>
            </a:r>
            <a:r>
              <a:rPr lang="en-US" dirty="0" smtClean="0"/>
              <a:t> de </a:t>
            </a:r>
            <a:r>
              <a:rPr lang="en-US" dirty="0" err="1" smtClean="0"/>
              <a:t>culturas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la </a:t>
            </a:r>
            <a:r>
              <a:rPr lang="en-US" dirty="0" err="1" smtClean="0"/>
              <a:t>Península</a:t>
            </a:r>
            <a:r>
              <a:rPr lang="en-US" dirty="0" smtClean="0"/>
              <a:t>...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Preguntas</a:t>
            </a:r>
            <a:r>
              <a:rPr lang="en-US" dirty="0" smtClean="0"/>
              <a:t> de </a:t>
            </a:r>
            <a:r>
              <a:rPr lang="en-US" dirty="0" err="1" smtClean="0"/>
              <a:t>cultura</a:t>
            </a:r>
            <a:r>
              <a:rPr lang="en-US" dirty="0" smtClean="0"/>
              <a:t>.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ejemplo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¿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ocurrió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el </a:t>
            </a:r>
            <a:r>
              <a:rPr lang="en-US" dirty="0" err="1" smtClean="0"/>
              <a:t>año</a:t>
            </a:r>
            <a:r>
              <a:rPr lang="en-US" dirty="0" smtClean="0"/>
              <a:t> 711?</a:t>
            </a:r>
          </a:p>
          <a:p>
            <a:r>
              <a:rPr lang="en-US" dirty="0" err="1" smtClean="0"/>
              <a:t>Cantar</a:t>
            </a:r>
            <a:r>
              <a:rPr lang="en-US" dirty="0" smtClean="0"/>
              <a:t> de </a:t>
            </a:r>
            <a:r>
              <a:rPr lang="en-US" dirty="0" err="1" smtClean="0"/>
              <a:t>Mío</a:t>
            </a:r>
            <a:r>
              <a:rPr lang="en-US" dirty="0" smtClean="0"/>
              <a:t> Cid.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Códigos</a:t>
            </a:r>
            <a:r>
              <a:rPr lang="en-US" dirty="0" smtClean="0"/>
              <a:t> para la </a:t>
            </a:r>
            <a:r>
              <a:rPr lang="en-US" dirty="0" err="1" smtClean="0"/>
              <a:t>comprensión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Contexto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Cantar</a:t>
            </a:r>
            <a:r>
              <a:rPr lang="en-US" dirty="0" smtClean="0"/>
              <a:t> </a:t>
            </a:r>
            <a:r>
              <a:rPr lang="en-US" dirty="0" smtClean="0"/>
              <a:t>I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Vocabulario</a:t>
            </a:r>
            <a:r>
              <a:rPr lang="en-US" dirty="0" smtClean="0"/>
              <a:t> y </a:t>
            </a:r>
            <a:r>
              <a:rPr lang="en-US" smtClean="0"/>
              <a:t>definiciones</a:t>
            </a:r>
            <a:endParaRPr lang="en-US" dirty="0" smtClean="0"/>
          </a:p>
          <a:p>
            <a:r>
              <a:rPr lang="en-US" dirty="0" smtClean="0"/>
              <a:t>Mini </a:t>
            </a:r>
            <a:r>
              <a:rPr lang="en-US" dirty="0" err="1" smtClean="0"/>
              <a:t>ensayo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el </a:t>
            </a:r>
            <a:r>
              <a:rPr lang="en-US" dirty="0" err="1" smtClean="0"/>
              <a:t>Cantar</a:t>
            </a:r>
            <a:r>
              <a:rPr lang="en-US" dirty="0" smtClean="0"/>
              <a:t>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225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Responde</a:t>
            </a:r>
            <a:r>
              <a:rPr lang="en-US" dirty="0" smtClean="0"/>
              <a:t> a la </a:t>
            </a:r>
            <a:r>
              <a:rPr lang="en-US" dirty="0" err="1" smtClean="0"/>
              <a:t>pregunta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¿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un Romance </a:t>
            </a:r>
            <a:r>
              <a:rPr lang="en-US" dirty="0" err="1" smtClean="0"/>
              <a:t>en</a:t>
            </a:r>
            <a:r>
              <a:rPr lang="en-US" dirty="0" smtClean="0"/>
              <a:t> la </a:t>
            </a:r>
            <a:r>
              <a:rPr lang="en-US" dirty="0" err="1" smtClean="0"/>
              <a:t>Edad</a:t>
            </a:r>
            <a:r>
              <a:rPr lang="en-US" dirty="0" smtClean="0"/>
              <a:t> Media? (</a:t>
            </a:r>
            <a:r>
              <a:rPr lang="en-US" dirty="0" err="1" smtClean="0"/>
              <a:t>poesía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err="1" smtClean="0"/>
              <a:t>Elige</a:t>
            </a:r>
            <a:r>
              <a:rPr lang="en-US" dirty="0" smtClean="0"/>
              <a:t> un </a:t>
            </a:r>
            <a:r>
              <a:rPr lang="en-US" dirty="0" err="1" smtClean="0"/>
              <a:t>fragmento</a:t>
            </a:r>
            <a:r>
              <a:rPr lang="en-US" dirty="0" smtClean="0"/>
              <a:t> de un Romance y </a:t>
            </a:r>
            <a:r>
              <a:rPr lang="en-US" dirty="0" err="1" smtClean="0"/>
              <a:t>prepara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presentación</a:t>
            </a:r>
            <a:r>
              <a:rPr lang="en-US" dirty="0" smtClean="0"/>
              <a:t> </a:t>
            </a:r>
            <a:r>
              <a:rPr lang="en-US" dirty="0" err="1" smtClean="0"/>
              <a:t>sencilla</a:t>
            </a:r>
            <a:r>
              <a:rPr lang="en-US" dirty="0" smtClean="0"/>
              <a:t> (Slides) </a:t>
            </a:r>
            <a:r>
              <a:rPr lang="en-US" dirty="0" err="1" smtClean="0"/>
              <a:t>explicándolo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Comparte</a:t>
            </a:r>
            <a:r>
              <a:rPr lang="en-US" dirty="0" smtClean="0"/>
              <a:t> </a:t>
            </a:r>
            <a:r>
              <a:rPr lang="en-US" dirty="0" err="1" smtClean="0"/>
              <a:t>conmigo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smtClean="0"/>
              <a:t>formazabalorta@scarsdaleschool.org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520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3800" smtClean="0"/>
              <a:t>¿Qué es el cantar del Mío Cid?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4953000" cy="45307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s-ES" sz="2000" b="1" dirty="0" smtClean="0"/>
              <a:t>El </a:t>
            </a:r>
            <a:r>
              <a:rPr lang="es-ES" sz="2000" b="1" i="1" dirty="0" smtClean="0"/>
              <a:t>Cantar de Mío Cid</a:t>
            </a:r>
            <a:r>
              <a:rPr lang="es-ES" sz="2000" b="1" dirty="0" smtClean="0"/>
              <a:t> es la primera obra literaria escrito en lengua romance castellana.</a:t>
            </a:r>
          </a:p>
          <a:p>
            <a:pPr algn="just" eaLnBrk="1" hangingPunct="1">
              <a:lnSpc>
                <a:spcPct val="90000"/>
              </a:lnSpc>
            </a:pPr>
            <a:endParaRPr lang="es-MX" sz="2000" b="1" dirty="0" smtClean="0"/>
          </a:p>
          <a:p>
            <a:pPr algn="just" eaLnBrk="1" hangingPunct="1">
              <a:lnSpc>
                <a:spcPct val="90000"/>
              </a:lnSpc>
            </a:pPr>
            <a:r>
              <a:rPr lang="es-MX" sz="2000" b="1" dirty="0" smtClean="0"/>
              <a:t>Narra las desventuras políticas y las hazañas bélicas de un personaje real de la Reconquista española: </a:t>
            </a:r>
            <a:r>
              <a:rPr lang="es-ES" sz="2000" b="1" dirty="0" smtClean="0">
                <a:solidFill>
                  <a:srgbClr val="0070C0"/>
                </a:solidFill>
              </a:rPr>
              <a:t>Ruy Díaz de Vivar</a:t>
            </a:r>
            <a:r>
              <a:rPr lang="es-ES" sz="2000" b="1" dirty="0" smtClean="0"/>
              <a:t>, llamado por los moros el </a:t>
            </a:r>
            <a:r>
              <a:rPr lang="es-ES" sz="2000" b="1" dirty="0" smtClean="0">
                <a:solidFill>
                  <a:schemeClr val="hlink"/>
                </a:solidFill>
              </a:rPr>
              <a:t>Mío Cid Campeador</a:t>
            </a:r>
            <a:r>
              <a:rPr lang="es-ES" sz="2000" b="1" dirty="0" smtClean="0"/>
              <a:t> (=Mi señor campeador o mi señor batallador), </a:t>
            </a:r>
            <a:r>
              <a:rPr lang="es-MX" sz="2000" b="1" dirty="0" smtClean="0"/>
              <a:t>quien vivió en el siglo XI y libró múltiples combates contra musulmanes y cristianos enemigos del rey de Castilla Alfonso VI. </a:t>
            </a:r>
            <a:endParaRPr lang="es-ES" sz="2000" b="1" dirty="0" smtClean="0"/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s-ES" sz="2000" b="1" dirty="0" smtClean="0"/>
          </a:p>
        </p:txBody>
      </p:sp>
      <p:pic>
        <p:nvPicPr>
          <p:cNvPr id="17411" name="Picture 5" descr="cid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263" y="1773238"/>
            <a:ext cx="2360612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3800" smtClean="0"/>
              <a:t>¿Qué es el cantar del Mío Cid?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4953000" cy="4530725"/>
          </a:xfr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buNone/>
              <a:defRPr/>
            </a:pPr>
            <a:endParaRPr lang="es-PE" sz="1600" dirty="0" smtClean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es-ES" sz="1600" dirty="0" smtClean="0"/>
              <a:t>Es una canción que era cantada por los juglares de la época medieval por cortes y castillos, plazas y ferias.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es-ES" sz="1600" dirty="0" smtClean="0"/>
          </a:p>
          <a:p>
            <a:pPr algn="just">
              <a:lnSpc>
                <a:spcPct val="90000"/>
              </a:lnSpc>
              <a:defRPr/>
            </a:pPr>
            <a:r>
              <a:rPr lang="es-ES" sz="1600" dirty="0" smtClean="0"/>
              <a:t>Es una de las obras más importantes de la literatura </a:t>
            </a:r>
            <a:r>
              <a:rPr lang="es-ES" sz="1600" dirty="0" smtClean="0">
                <a:solidFill>
                  <a:srgbClr val="9A0000"/>
                </a:solidFill>
              </a:rPr>
              <a:t>épica medieval europea </a:t>
            </a:r>
            <a:r>
              <a:rPr lang="es-ES" sz="1600" dirty="0" smtClean="0"/>
              <a:t>y </a:t>
            </a:r>
            <a:r>
              <a:rPr lang="es-ES" sz="1600" dirty="0" smtClean="0">
                <a:solidFill>
                  <a:srgbClr val="9A0000"/>
                </a:solidFill>
              </a:rPr>
              <a:t>el único cantar de gesta</a:t>
            </a:r>
            <a:r>
              <a:rPr lang="es-ES" sz="1600" dirty="0" smtClean="0"/>
              <a:t> hispánico que ha llegado íntegramente hasta nuestros días. </a:t>
            </a:r>
          </a:p>
          <a:p>
            <a:pPr algn="just">
              <a:lnSpc>
                <a:spcPct val="90000"/>
              </a:lnSpc>
              <a:defRPr/>
            </a:pPr>
            <a:endParaRPr lang="es-ES" sz="1600" dirty="0" smtClean="0"/>
          </a:p>
          <a:p>
            <a:pPr algn="just">
              <a:lnSpc>
                <a:spcPct val="90000"/>
              </a:lnSpc>
              <a:defRPr/>
            </a:pPr>
            <a:r>
              <a:rPr lang="es-ES" sz="1600" dirty="0" smtClean="0"/>
              <a:t>El </a:t>
            </a:r>
            <a:r>
              <a:rPr lang="es-ES" sz="1600" b="1" i="1" dirty="0" smtClean="0">
                <a:solidFill>
                  <a:srgbClr val="800000"/>
                </a:solidFill>
              </a:rPr>
              <a:t>Cantar de Mío Cid</a:t>
            </a:r>
            <a:r>
              <a:rPr lang="es-ES" sz="1600" b="1" dirty="0" smtClean="0">
                <a:solidFill>
                  <a:srgbClr val="800000"/>
                </a:solidFill>
              </a:rPr>
              <a:t> </a:t>
            </a:r>
            <a:r>
              <a:rPr lang="es-ES" sz="1600" dirty="0" smtClean="0"/>
              <a:t>se halla a la altura de otros cantares de gesta europeos, como el </a:t>
            </a:r>
            <a:r>
              <a:rPr lang="es-ES" sz="1600" b="1" i="1" dirty="0" err="1" smtClean="0">
                <a:solidFill>
                  <a:srgbClr val="800000"/>
                </a:solidFill>
              </a:rPr>
              <a:t>Beowulf</a:t>
            </a:r>
            <a:r>
              <a:rPr lang="es-ES" sz="1600" dirty="0" smtClean="0"/>
              <a:t> británico, la </a:t>
            </a:r>
            <a:r>
              <a:rPr lang="es-ES" sz="1600" b="1" i="1" dirty="0" smtClean="0">
                <a:solidFill>
                  <a:srgbClr val="800000"/>
                </a:solidFill>
              </a:rPr>
              <a:t>Canción de Roldán</a:t>
            </a:r>
            <a:r>
              <a:rPr lang="es-ES" sz="1600" b="1" dirty="0" smtClean="0">
                <a:solidFill>
                  <a:srgbClr val="800000"/>
                </a:solidFill>
              </a:rPr>
              <a:t> </a:t>
            </a:r>
            <a:r>
              <a:rPr lang="es-ES" sz="1600" dirty="0" smtClean="0"/>
              <a:t>francesa,</a:t>
            </a:r>
            <a:r>
              <a:rPr lang="es-ES" sz="1600" dirty="0" smtClean="0">
                <a:solidFill>
                  <a:schemeClr val="bg1">
                    <a:lumMod val="10000"/>
                  </a:schemeClr>
                </a:solidFill>
              </a:rPr>
              <a:t> los </a:t>
            </a:r>
            <a:r>
              <a:rPr lang="es-ES" sz="1600" b="1" i="1" dirty="0" smtClean="0">
                <a:solidFill>
                  <a:srgbClr val="800000"/>
                </a:solidFill>
              </a:rPr>
              <a:t>Nibelungos</a:t>
            </a:r>
            <a:r>
              <a:rPr lang="es-ES" sz="1600" dirty="0" smtClean="0">
                <a:solidFill>
                  <a:srgbClr val="800000"/>
                </a:solidFill>
              </a:rPr>
              <a:t> </a:t>
            </a:r>
            <a:r>
              <a:rPr lang="es-ES" sz="1600" dirty="0" smtClean="0"/>
              <a:t>germánicos o </a:t>
            </a:r>
            <a:r>
              <a:rPr lang="es-ES" sz="1600" dirty="0" err="1" smtClean="0"/>
              <a:t>o</a:t>
            </a:r>
            <a:r>
              <a:rPr lang="es-ES" sz="1600" dirty="0" smtClean="0"/>
              <a:t> el </a:t>
            </a:r>
            <a:r>
              <a:rPr lang="es-ES" sz="1600" b="1" i="1" dirty="0" err="1" smtClean="0">
                <a:solidFill>
                  <a:srgbClr val="800000"/>
                </a:solidFill>
              </a:rPr>
              <a:t>Lebor</a:t>
            </a:r>
            <a:r>
              <a:rPr lang="es-ES" sz="1600" b="1" i="1" dirty="0" smtClean="0">
                <a:solidFill>
                  <a:srgbClr val="800000"/>
                </a:solidFill>
              </a:rPr>
              <a:t> </a:t>
            </a:r>
            <a:r>
              <a:rPr lang="es-ES" sz="1600" b="1" i="1" dirty="0" err="1" smtClean="0">
                <a:solidFill>
                  <a:srgbClr val="800000"/>
                </a:solidFill>
              </a:rPr>
              <a:t>Gabála</a:t>
            </a:r>
            <a:r>
              <a:rPr lang="es-ES" sz="1600" b="1" i="1" dirty="0" smtClean="0">
                <a:solidFill>
                  <a:srgbClr val="800000"/>
                </a:solidFill>
              </a:rPr>
              <a:t> </a:t>
            </a:r>
            <a:r>
              <a:rPr lang="es-ES" sz="1600" b="1" i="1" dirty="0" err="1" smtClean="0">
                <a:solidFill>
                  <a:srgbClr val="800000"/>
                </a:solidFill>
              </a:rPr>
              <a:t>Érenn</a:t>
            </a:r>
            <a:r>
              <a:rPr lang="es-ES" sz="1600" b="1" i="1" dirty="0" smtClean="0">
                <a:solidFill>
                  <a:srgbClr val="800000"/>
                </a:solidFill>
              </a:rPr>
              <a:t> </a:t>
            </a:r>
            <a:r>
              <a:rPr lang="es-ES" sz="1600" dirty="0" smtClean="0"/>
              <a:t>(Libro de las Conquistas de Irlanda).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s-ES" sz="1600" dirty="0" smtClean="0"/>
          </a:p>
        </p:txBody>
      </p:sp>
      <p:pic>
        <p:nvPicPr>
          <p:cNvPr id="19459" name="Picture 5" descr="cid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263" y="1773238"/>
            <a:ext cx="2360612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066800" indent="-1066800" eaLnBrk="1" hangingPunct="1"/>
            <a:r>
              <a:rPr lang="es-ES" sz="3800" smtClean="0"/>
              <a:t>Estructura externa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3871913" cy="4530725"/>
          </a:xfrm>
        </p:spPr>
        <p:txBody>
          <a:bodyPr/>
          <a:lstStyle/>
          <a:p>
            <a:pPr algn="just" eaLnBrk="1" hangingPunct="1">
              <a:defRPr/>
            </a:pPr>
            <a:r>
              <a:rPr lang="es-ES" sz="1600" dirty="0" smtClean="0"/>
              <a:t>Ramón Menéndez Pidal en su monumental trabajo </a:t>
            </a:r>
            <a:r>
              <a:rPr lang="es-ES" sz="1600" i="1" dirty="0" smtClean="0"/>
              <a:t>Cantar de </a:t>
            </a:r>
            <a:r>
              <a:rPr lang="es-ES" sz="1600" i="1" dirty="0" err="1" smtClean="0"/>
              <a:t>Mio</a:t>
            </a:r>
            <a:r>
              <a:rPr lang="es-ES" sz="1600" i="1" dirty="0" smtClean="0"/>
              <a:t> Cid</a:t>
            </a:r>
            <a:r>
              <a:rPr lang="es-ES" sz="1600" dirty="0" smtClean="0"/>
              <a:t> dividió el texto en tres partes y la popularizó en su edición crítica del </a:t>
            </a:r>
            <a:r>
              <a:rPr lang="es-ES" sz="1600" i="1" dirty="0" smtClean="0"/>
              <a:t>Poema del </a:t>
            </a:r>
            <a:r>
              <a:rPr lang="es-ES" sz="1600" i="1" dirty="0" err="1" smtClean="0"/>
              <a:t>Mio</a:t>
            </a:r>
            <a:r>
              <a:rPr lang="es-ES" sz="1600" i="1" dirty="0" smtClean="0"/>
              <a:t> Cid</a:t>
            </a:r>
            <a:r>
              <a:rPr lang="es-ES" sz="1600" dirty="0" smtClean="0"/>
              <a:t>: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es-ES" sz="1600" dirty="0" smtClean="0"/>
          </a:p>
          <a:p>
            <a:pPr marL="622300" lvl="2" algn="just" eaLnBrk="1" hangingPunct="1">
              <a:buClr>
                <a:schemeClr val="hlink"/>
              </a:buClr>
              <a:defRPr/>
            </a:pPr>
            <a:r>
              <a:rPr lang="es-ES" sz="1600" b="1" dirty="0" smtClean="0">
                <a:solidFill>
                  <a:srgbClr val="9A0000"/>
                </a:solidFill>
              </a:rPr>
              <a:t>El Destierro del Cid </a:t>
            </a:r>
            <a:endParaRPr lang="es-ES" sz="1600" dirty="0" smtClean="0"/>
          </a:p>
          <a:p>
            <a:pPr marL="622300" lvl="2" algn="just" eaLnBrk="1" hangingPunct="1">
              <a:buClr>
                <a:schemeClr val="hlink"/>
              </a:buClr>
              <a:defRPr/>
            </a:pPr>
            <a:endParaRPr lang="es-ES" sz="1600" dirty="0" smtClean="0"/>
          </a:p>
          <a:p>
            <a:pPr marL="622300" lvl="2" algn="just" eaLnBrk="1" hangingPunct="1">
              <a:buClr>
                <a:schemeClr val="hlink"/>
              </a:buClr>
              <a:defRPr/>
            </a:pPr>
            <a:r>
              <a:rPr lang="es-ES" sz="1600" b="1" dirty="0" smtClean="0">
                <a:solidFill>
                  <a:srgbClr val="9A0000"/>
                </a:solidFill>
              </a:rPr>
              <a:t>Las Bodas de las hijas del Cid</a:t>
            </a:r>
            <a:r>
              <a:rPr lang="es-ES" sz="1600" dirty="0" smtClean="0">
                <a:solidFill>
                  <a:srgbClr val="9A0000"/>
                </a:solidFill>
              </a:rPr>
              <a:t> </a:t>
            </a:r>
            <a:endParaRPr lang="es-ES" sz="1600" dirty="0" smtClean="0"/>
          </a:p>
          <a:p>
            <a:pPr marL="622300" lvl="2" algn="just" eaLnBrk="1" hangingPunct="1">
              <a:buClr>
                <a:schemeClr val="hlink"/>
              </a:buClr>
              <a:defRPr/>
            </a:pPr>
            <a:endParaRPr lang="es-ES" sz="1600" dirty="0" smtClean="0"/>
          </a:p>
          <a:p>
            <a:pPr marL="622300" lvl="2" algn="just" eaLnBrk="1" hangingPunct="1">
              <a:buClr>
                <a:schemeClr val="hlink"/>
              </a:buClr>
              <a:defRPr/>
            </a:pPr>
            <a:r>
              <a:rPr lang="es-ES" sz="1600" b="1" dirty="0" smtClean="0">
                <a:solidFill>
                  <a:srgbClr val="9A0000"/>
                </a:solidFill>
              </a:rPr>
              <a:t>La Afrenta de </a:t>
            </a:r>
            <a:r>
              <a:rPr lang="es-ES" sz="1600" b="1" dirty="0" err="1" smtClean="0">
                <a:solidFill>
                  <a:srgbClr val="9A0000"/>
                </a:solidFill>
              </a:rPr>
              <a:t>Corpes</a:t>
            </a:r>
            <a:r>
              <a:rPr lang="es-ES" sz="1600" b="1" dirty="0" smtClean="0">
                <a:solidFill>
                  <a:srgbClr val="9A0000"/>
                </a:solidFill>
              </a:rPr>
              <a:t> </a:t>
            </a:r>
            <a:endParaRPr lang="es-ES" sz="1600" dirty="0" smtClean="0"/>
          </a:p>
          <a:p>
            <a:pPr lvl="2" algn="just" eaLnBrk="1" hangingPunct="1">
              <a:buClr>
                <a:schemeClr val="hlink"/>
              </a:buClr>
              <a:buFont typeface="Wingdings" pitchFamily="2" charset="2"/>
              <a:buNone/>
              <a:defRPr/>
            </a:pPr>
            <a:endParaRPr lang="es-ES" sz="1600" dirty="0" smtClean="0"/>
          </a:p>
        </p:txBody>
      </p:sp>
      <p:pic>
        <p:nvPicPr>
          <p:cNvPr id="34819" name="Picture 5" descr="http://html.rincondelvago.com/files/5/1/9/00035519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188" y="2357438"/>
            <a:ext cx="3571875" cy="278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Rodrigo Díaz de Vivar</a:t>
            </a:r>
          </a:p>
        </p:txBody>
      </p:sp>
      <p:sp>
        <p:nvSpPr>
          <p:cNvPr id="51202" name="2 Marcador de contenido"/>
          <p:cNvSpPr>
            <a:spLocks noGrp="1"/>
          </p:cNvSpPr>
          <p:nvPr>
            <p:ph idx="1"/>
          </p:nvPr>
        </p:nvSpPr>
        <p:spPr>
          <a:xfrm>
            <a:off x="914400" y="1643063"/>
            <a:ext cx="7800975" cy="785812"/>
          </a:xfrm>
        </p:spPr>
        <p:txBody>
          <a:bodyPr/>
          <a:lstStyle/>
          <a:p>
            <a:pPr algn="just"/>
            <a:r>
              <a:rPr lang="es-ES" sz="1600" smtClean="0"/>
              <a:t>Es presentado con un carácter ideal caballeresco. </a:t>
            </a:r>
          </a:p>
          <a:p>
            <a:pPr algn="just"/>
            <a:r>
              <a:rPr lang="es-ES" sz="1600" smtClean="0"/>
              <a:t>Encarna el prototipo del caballero con las máximas virtudes. Rodrigo de Vivar </a:t>
            </a:r>
            <a:r>
              <a:rPr lang="es-ES" sz="1600" smtClean="0">
                <a:solidFill>
                  <a:srgbClr val="C00000"/>
                </a:solidFill>
              </a:rPr>
              <a:t>es…</a:t>
            </a:r>
            <a:endParaRPr lang="es-ES" sz="1600" smtClean="0"/>
          </a:p>
        </p:txBody>
      </p:sp>
      <p:sp>
        <p:nvSpPr>
          <p:cNvPr id="6" name="10 Rectángulo redondeado"/>
          <p:cNvSpPr/>
          <p:nvPr/>
        </p:nvSpPr>
        <p:spPr>
          <a:xfrm>
            <a:off x="1143000" y="2643188"/>
            <a:ext cx="1944688" cy="431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1200" b="1" dirty="0">
                <a:solidFill>
                  <a:srgbClr val="C00000"/>
                </a:solidFill>
              </a:rPr>
              <a:t>fiel esposo</a:t>
            </a:r>
            <a:endParaRPr lang="es-ES" sz="1200" b="1" dirty="0">
              <a:solidFill>
                <a:srgbClr val="C00000"/>
              </a:solidFill>
            </a:endParaRPr>
          </a:p>
        </p:txBody>
      </p:sp>
      <p:sp>
        <p:nvSpPr>
          <p:cNvPr id="7" name="10 Rectángulo redondeado"/>
          <p:cNvSpPr/>
          <p:nvPr/>
        </p:nvSpPr>
        <p:spPr>
          <a:xfrm>
            <a:off x="6413500" y="2643188"/>
            <a:ext cx="1944688" cy="431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200" b="1">
                <a:solidFill>
                  <a:srgbClr val="C00000"/>
                </a:solidFill>
              </a:rPr>
              <a:t>tierno y cariñoso padre</a:t>
            </a:r>
          </a:p>
        </p:txBody>
      </p:sp>
      <p:sp>
        <p:nvSpPr>
          <p:cNvPr id="8" name="10 Rectángulo redondeado"/>
          <p:cNvSpPr/>
          <p:nvPr/>
        </p:nvSpPr>
        <p:spPr>
          <a:xfrm>
            <a:off x="912813" y="3357563"/>
            <a:ext cx="1944687" cy="431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200" b="1">
                <a:solidFill>
                  <a:srgbClr val="C00000"/>
                </a:solidFill>
              </a:rPr>
              <a:t>desinteresado, generoso, comedido</a:t>
            </a:r>
          </a:p>
        </p:txBody>
      </p:sp>
      <p:sp>
        <p:nvSpPr>
          <p:cNvPr id="9" name="10 Rectángulo redondeado"/>
          <p:cNvSpPr/>
          <p:nvPr/>
        </p:nvSpPr>
        <p:spPr>
          <a:xfrm>
            <a:off x="984250" y="4783138"/>
            <a:ext cx="1944688" cy="431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200" b="1">
                <a:solidFill>
                  <a:srgbClr val="C00000"/>
                </a:solidFill>
              </a:rPr>
              <a:t>buen amigo</a:t>
            </a:r>
          </a:p>
        </p:txBody>
      </p:sp>
      <p:sp>
        <p:nvSpPr>
          <p:cNvPr id="10" name="10 Rectángulo redondeado"/>
          <p:cNvSpPr/>
          <p:nvPr/>
        </p:nvSpPr>
        <p:spPr>
          <a:xfrm>
            <a:off x="6643688" y="3357563"/>
            <a:ext cx="1944687" cy="4286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200" b="1" dirty="0">
                <a:solidFill>
                  <a:srgbClr val="C00000"/>
                </a:solidFill>
              </a:rPr>
              <a:t>fuerte y leal al monarca</a:t>
            </a:r>
          </a:p>
        </p:txBody>
      </p:sp>
      <p:sp>
        <p:nvSpPr>
          <p:cNvPr id="11" name="10 Rectángulo redondeado"/>
          <p:cNvSpPr/>
          <p:nvPr/>
        </p:nvSpPr>
        <p:spPr>
          <a:xfrm>
            <a:off x="1214438" y="5497513"/>
            <a:ext cx="1944687" cy="431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1200" b="1" dirty="0">
                <a:solidFill>
                  <a:srgbClr val="C00000"/>
                </a:solidFill>
              </a:rPr>
              <a:t>fiel esposo</a:t>
            </a:r>
            <a:endParaRPr lang="es-ES" sz="1200" b="1" dirty="0">
              <a:solidFill>
                <a:srgbClr val="C00000"/>
              </a:solidFill>
            </a:endParaRPr>
          </a:p>
        </p:txBody>
      </p:sp>
      <p:sp>
        <p:nvSpPr>
          <p:cNvPr id="13" name="10 Rectángulo redondeado"/>
          <p:cNvSpPr/>
          <p:nvPr/>
        </p:nvSpPr>
        <p:spPr>
          <a:xfrm>
            <a:off x="6627813" y="4783138"/>
            <a:ext cx="1944687" cy="431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200" b="1" dirty="0">
                <a:solidFill>
                  <a:srgbClr val="C00000"/>
                </a:solidFill>
              </a:rPr>
              <a:t>justo, valiente</a:t>
            </a:r>
          </a:p>
        </p:txBody>
      </p:sp>
      <p:sp>
        <p:nvSpPr>
          <p:cNvPr id="14" name="10 Rectángulo redondeado"/>
          <p:cNvSpPr/>
          <p:nvPr/>
        </p:nvSpPr>
        <p:spPr>
          <a:xfrm>
            <a:off x="6429375" y="5497513"/>
            <a:ext cx="1944688" cy="431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1200" b="1" dirty="0">
                <a:solidFill>
                  <a:srgbClr val="C00000"/>
                </a:solidFill>
              </a:rPr>
              <a:t>astuto</a:t>
            </a:r>
            <a:endParaRPr lang="es-ES" sz="1200" b="1" dirty="0">
              <a:solidFill>
                <a:srgbClr val="C00000"/>
              </a:solidFill>
            </a:endParaRPr>
          </a:p>
        </p:txBody>
      </p:sp>
      <p:sp>
        <p:nvSpPr>
          <p:cNvPr id="15" name="10 Rectángulo redondeado"/>
          <p:cNvSpPr/>
          <p:nvPr/>
        </p:nvSpPr>
        <p:spPr>
          <a:xfrm>
            <a:off x="3841750" y="6072188"/>
            <a:ext cx="1944688" cy="431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200" b="1" dirty="0">
                <a:solidFill>
                  <a:srgbClr val="C00000"/>
                </a:solidFill>
              </a:rPr>
              <a:t>constante en la adversidad</a:t>
            </a:r>
          </a:p>
        </p:txBody>
      </p:sp>
      <p:cxnSp>
        <p:nvCxnSpPr>
          <p:cNvPr id="17" name="16 Conector recto"/>
          <p:cNvCxnSpPr>
            <a:stCxn id="6" idx="3"/>
            <a:endCxn id="14" idx="1"/>
          </p:cNvCxnSpPr>
          <p:nvPr/>
        </p:nvCxnSpPr>
        <p:spPr>
          <a:xfrm>
            <a:off x="3087688" y="2859088"/>
            <a:ext cx="3341687" cy="2854325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>
            <a:stCxn id="7" idx="1"/>
            <a:endCxn id="11" idx="3"/>
          </p:cNvCxnSpPr>
          <p:nvPr/>
        </p:nvCxnSpPr>
        <p:spPr>
          <a:xfrm rot="10800000" flipV="1">
            <a:off x="3159125" y="2859088"/>
            <a:ext cx="3254375" cy="2854325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>
            <a:stCxn id="8" idx="3"/>
            <a:endCxn id="13" idx="1"/>
          </p:cNvCxnSpPr>
          <p:nvPr/>
        </p:nvCxnSpPr>
        <p:spPr>
          <a:xfrm>
            <a:off x="2857500" y="3573463"/>
            <a:ext cx="3770313" cy="1425575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>
            <a:stCxn id="10" idx="1"/>
            <a:endCxn id="9" idx="3"/>
          </p:cNvCxnSpPr>
          <p:nvPr/>
        </p:nvCxnSpPr>
        <p:spPr>
          <a:xfrm rot="10800000" flipV="1">
            <a:off x="2928938" y="3571875"/>
            <a:ext cx="3714750" cy="1427163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 rot="5400000">
            <a:off x="3892550" y="5180013"/>
            <a:ext cx="17875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10 Rectángulo redondeado"/>
          <p:cNvSpPr/>
          <p:nvPr/>
        </p:nvSpPr>
        <p:spPr>
          <a:xfrm>
            <a:off x="928688" y="4071938"/>
            <a:ext cx="1944687" cy="431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200" b="1" dirty="0">
                <a:solidFill>
                  <a:srgbClr val="C00000"/>
                </a:solidFill>
              </a:rPr>
              <a:t>religioso</a:t>
            </a:r>
          </a:p>
        </p:txBody>
      </p:sp>
      <p:sp>
        <p:nvSpPr>
          <p:cNvPr id="33" name="10 Rectángulo redondeado"/>
          <p:cNvSpPr/>
          <p:nvPr/>
        </p:nvSpPr>
        <p:spPr>
          <a:xfrm>
            <a:off x="6643688" y="4071938"/>
            <a:ext cx="1944687" cy="431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200" b="1" dirty="0">
                <a:solidFill>
                  <a:srgbClr val="C00000"/>
                </a:solidFill>
              </a:rPr>
              <a:t>prudente y templado</a:t>
            </a:r>
          </a:p>
        </p:txBody>
      </p:sp>
      <p:cxnSp>
        <p:nvCxnSpPr>
          <p:cNvPr id="34" name="33 Conector recto"/>
          <p:cNvCxnSpPr>
            <a:stCxn id="32" idx="3"/>
            <a:endCxn id="33" idx="1"/>
          </p:cNvCxnSpPr>
          <p:nvPr/>
        </p:nvCxnSpPr>
        <p:spPr>
          <a:xfrm>
            <a:off x="2873375" y="4287838"/>
            <a:ext cx="3770313" cy="1587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0" name="Picture 6" descr="el-cid-campead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563" y="2682875"/>
            <a:ext cx="2857500" cy="317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IO CID-EXPOSICIÓN">
  <a:themeElements>
    <a:clrScheme name="Capa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Capa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a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MIO CID-EXPOSICIÓN</Template>
  <TotalTime>33</TotalTime>
  <Words>454</Words>
  <Application>Microsoft Office PowerPoint</Application>
  <PresentationFormat>On-screen Show (4:3)</PresentationFormat>
  <Paragraphs>70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MIO CID-EXPOSICIÓN</vt:lpstr>
      <vt:lpstr>PowerPoint Presentation</vt:lpstr>
      <vt:lpstr>PowerPoint Presentation</vt:lpstr>
      <vt:lpstr>Prueba  Lunes 19 de Septiembre</vt:lpstr>
      <vt:lpstr>Tarea</vt:lpstr>
      <vt:lpstr>¿Qué es el cantar del Mío Cid?</vt:lpstr>
      <vt:lpstr>¿Qué es el cantar del Mío Cid?</vt:lpstr>
      <vt:lpstr>Estructura externa</vt:lpstr>
      <vt:lpstr>Rodrigo Díaz de Vivar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Edwin</dc:creator>
  <cp:lastModifiedBy>Scarsdale High School</cp:lastModifiedBy>
  <cp:revision>7</cp:revision>
  <dcterms:created xsi:type="dcterms:W3CDTF">2012-04-25T18:15:25Z</dcterms:created>
  <dcterms:modified xsi:type="dcterms:W3CDTF">2016-09-12T18:33:37Z</dcterms:modified>
</cp:coreProperties>
</file>